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4"/>
  </p:notesMasterIdLst>
  <p:sldIdLst>
    <p:sldId id="367" r:id="rId5"/>
    <p:sldId id="368" r:id="rId6"/>
    <p:sldId id="369" r:id="rId7"/>
    <p:sldId id="370" r:id="rId8"/>
    <p:sldId id="372" r:id="rId9"/>
    <p:sldId id="378" r:id="rId10"/>
    <p:sldId id="376" r:id="rId11"/>
    <p:sldId id="377" r:id="rId12"/>
    <p:sldId id="348"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5033" autoAdjust="0"/>
  </p:normalViewPr>
  <p:slideViewPr>
    <p:cSldViewPr snapToGrid="0">
      <p:cViewPr varScale="1">
        <p:scale>
          <a:sx n="104" d="100"/>
          <a:sy n="104" d="100"/>
        </p:scale>
        <p:origin x="850" y="82"/>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 Id="rId48"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09-11-2024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dirty="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311965" y="2312364"/>
            <a:ext cx="6520068" cy="2369880"/>
          </a:xfrm>
          <a:prstGeom prst="rect">
            <a:avLst/>
          </a:prstGeom>
          <a:noFill/>
        </p:spPr>
        <p:txBody>
          <a:bodyPr wrap="square">
            <a:spAutoFit/>
          </a:bodyPr>
          <a:lstStyle/>
          <a:p>
            <a:pPr algn="ctr">
              <a:lnSpc>
                <a:spcPct val="150000"/>
              </a:lnSpc>
              <a:spcBef>
                <a:spcPts val="600"/>
              </a:spcBef>
              <a:spcAft>
                <a:spcPts val="6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STOCK MARKET FORECAST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400" dirty="0"/>
          </a:p>
          <a:p>
            <a:r>
              <a:rPr lang="en-US" sz="1400" dirty="0">
                <a:latin typeface="Times New Roman" panose="02020603050405020304" pitchFamily="18" charset="0"/>
                <a:cs typeface="Times New Roman" panose="02020603050405020304" pitchFamily="18" charset="0"/>
              </a:rPr>
              <a:t>Team : AMRESH.T</a:t>
            </a:r>
          </a:p>
          <a:p>
            <a:r>
              <a:rPr lang="en-US" dirty="0">
                <a:latin typeface="Times New Roman" panose="02020603050405020304" pitchFamily="18" charset="0"/>
                <a:cs typeface="Times New Roman" panose="02020603050405020304" pitchFamily="18" charset="0"/>
              </a:rPr>
              <a:t>Email : Amresh.thangavelu@gmail.com</a:t>
            </a:r>
            <a:r>
              <a:rPr lang="en-US" sz="14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t>
            </a:r>
            <a:r>
              <a:rPr lang="en-US" sz="1400" dirty="0">
                <a:latin typeface="Times New Roman" panose="02020603050405020304" pitchFamily="18" charset="0"/>
                <a:cs typeface="Times New Roman" panose="02020603050405020304" pitchFamily="18" charset="0"/>
              </a:rPr>
              <a:t>		</a:t>
            </a:r>
          </a:p>
          <a:p>
            <a:r>
              <a:rPr lang="en-US" sz="1400" dirty="0">
                <a:latin typeface="Times New Roman" panose="02020603050405020304" pitchFamily="18" charset="0"/>
                <a:cs typeface="Times New Roman" panose="02020603050405020304" pitchFamily="18" charset="0"/>
              </a:rPr>
              <a:t>Guide: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800" b="1" dirty="0" err="1">
                <a:effectLst/>
                <a:latin typeface="Times New Roman" panose="02020603050405020304" pitchFamily="18" charset="0"/>
                <a:ea typeface="Calibri" panose="020F0502020204030204" pitchFamily="34" charset="0"/>
                <a:cs typeface="Times New Roman" panose="02020603050405020304" pitchFamily="18" charset="0"/>
              </a:rPr>
              <a:t>P.Raja</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Master Trainer )</a:t>
            </a:r>
            <a:endParaRPr lang="en-US" sz="1400" dirty="0">
              <a:latin typeface="Times New Roman" panose="02020603050405020304" pitchFamily="18" charset="0"/>
              <a:cs typeface="Times New Roman" panose="02020603050405020304" pitchFamily="18" charset="0"/>
            </a:endParaRPr>
          </a:p>
          <a:p>
            <a:pPr algn="ctr"/>
            <a:endParaRPr lang="en-US" dirty="0"/>
          </a:p>
          <a:p>
            <a:pPr algn="ctr"/>
            <a:endParaRPr lang="en-US" sz="1400" dirty="0"/>
          </a:p>
          <a:p>
            <a:pPr algn="ctr"/>
            <a:endParaRPr lang="en-US" dirty="0"/>
          </a:p>
          <a:p>
            <a:pPr algn="ctr"/>
            <a:endParaRPr lang="en-US" sz="1400" dirty="0"/>
          </a:p>
        </p:txBody>
      </p:sp>
    </p:spTree>
    <p:extLst>
      <p:ext uri="{BB962C8B-B14F-4D97-AF65-F5344CB8AC3E}">
        <p14:creationId xmlns:p14="http://schemas.microsoft.com/office/powerpoint/2010/main" val="23707174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439894" y="598433"/>
            <a:ext cx="802568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OUTLINE</a:t>
            </a:r>
            <a:endParaRPr lang="en-US" sz="9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E1494DD5-904E-76E9-38C0-10A35CC5BDD0}"/>
              </a:ext>
            </a:extLst>
          </p:cNvPr>
          <p:cNvSpPr txBox="1"/>
          <p:nvPr/>
        </p:nvSpPr>
        <p:spPr>
          <a:xfrm>
            <a:off x="1104456" y="1060098"/>
            <a:ext cx="6935087" cy="3361946"/>
          </a:xfrm>
          <a:prstGeom prst="rect">
            <a:avLst/>
          </a:prstGeom>
          <a:noFill/>
        </p:spPr>
        <p:txBody>
          <a:bodyPr wrap="square">
            <a:spAutoFit/>
          </a:bodyPr>
          <a:lstStyle/>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Abstract</a:t>
            </a:r>
          </a:p>
          <a:p>
            <a:pPr marL="285750" indent="-285750">
              <a:lnSpc>
                <a:spcPct val="90000"/>
              </a:lnSpc>
              <a:spcBef>
                <a:spcPts val="1000"/>
              </a:spcBef>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Problem Statement </a:t>
            </a: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Proposed System/Solution</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Algorithm &amp; Deployment  </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GitHub Link</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Project Demo(photos / videos)</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Conclusion</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Future Scope</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References</a:t>
            </a: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53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xfrm>
            <a:off x="311699" y="445025"/>
            <a:ext cx="8520600" cy="461665"/>
          </a:xfr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Abstract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FEA017C-D927-8F7C-94B8-888C58DF6338}"/>
              </a:ext>
            </a:extLst>
          </p:cNvPr>
          <p:cNvSpPr txBox="1"/>
          <p:nvPr/>
        </p:nvSpPr>
        <p:spPr>
          <a:xfrm>
            <a:off x="311699" y="906690"/>
            <a:ext cx="8520600" cy="3371885"/>
          </a:xfrm>
          <a:prstGeom prst="rect">
            <a:avLst/>
          </a:prstGeom>
          <a:noFill/>
        </p:spPr>
        <p:txBody>
          <a:bodyPr wrap="square" rtlCol="0">
            <a:spAutoFit/>
          </a:bodyPr>
          <a:lstStyle/>
          <a:p>
            <a:pPr algn="just">
              <a:lnSpc>
                <a:spcPct val="150000"/>
              </a:lnSpc>
              <a:spcBef>
                <a:spcPts val="600"/>
              </a:spcBef>
              <a:spcAft>
                <a:spcPts val="6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stock market prediction is a complex task due to its volatile nature, with prices constantly shifting in response to various factors. Accurate predictions are critical for investors seeking to maximize returns, but the unpredictable influences make this a challenge. This paper explores recent advances in stock market prediction, focusing on Artificial Neural Networks (ANN), Neuro-Fuzzy Systems, Time Series Linear Models (TSLM), and Recurrent Neural Networks (RNN). Each technique’s strengths and limitations are examined, contributing to a framework for selecting suitable predictive methods.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921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dirty="0">
                <a:solidFill>
                  <a:srgbClr val="002060"/>
                </a:solidFill>
                <a:latin typeface="Times New Roman" panose="02020603050405020304" pitchFamily="18" charset="0"/>
                <a:cs typeface="Times New Roman" panose="02020603050405020304" pitchFamily="18" charset="0"/>
              </a:rPr>
              <a:t>Problem</a:t>
            </a:r>
            <a:r>
              <a:rPr lang="en-US" sz="1400" b="1" dirty="0">
                <a:solidFill>
                  <a:schemeClr val="accent1"/>
                </a:solidFill>
                <a:latin typeface="Times New Roman" panose="02020603050405020304" pitchFamily="18" charset="0"/>
                <a:cs typeface="Times New Roman" panose="02020603050405020304" pitchFamily="18" charset="0"/>
              </a:rPr>
              <a:t> </a:t>
            </a:r>
            <a:r>
              <a:rPr lang="en-US" sz="2400" b="1" dirty="0">
                <a:solidFill>
                  <a:srgbClr val="002060"/>
                </a:solidFill>
                <a:latin typeface="Times New Roman" panose="02020603050405020304" pitchFamily="18" charset="0"/>
                <a:cs typeface="Times New Roman" panose="02020603050405020304" pitchFamily="18" charset="0"/>
              </a:rPr>
              <a:t>Statement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5232313-4619-FEA0-78A7-CCFD36DEBD54}"/>
              </a:ext>
            </a:extLst>
          </p:cNvPr>
          <p:cNvSpPr txBox="1"/>
          <p:nvPr/>
        </p:nvSpPr>
        <p:spPr>
          <a:xfrm>
            <a:off x="311700" y="1017725"/>
            <a:ext cx="8520600" cy="1631216"/>
          </a:xfrm>
          <a:prstGeom prst="rect">
            <a:avLst/>
          </a:prstGeom>
          <a:noFill/>
        </p:spPr>
        <p:txBody>
          <a:bodyPr wrap="square" rtlCol="0">
            <a:spAutoFit/>
          </a:bodyPr>
          <a:lstStyle/>
          <a:p>
            <a:pPr lvl="0">
              <a:lnSpc>
                <a:spcPct val="150000"/>
              </a:lnSpc>
              <a:spcBef>
                <a:spcPts val="600"/>
              </a:spcBef>
              <a:spcAft>
                <a:spcPts val="600"/>
              </a:spcAft>
              <a:buSzPts val="1000"/>
              <a:tabLst>
                <a:tab pos="457200"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Discuss the inherent challenges of predicting stock prices due to economic, political, and psychological factors. Elaborate on the importance of accurate forecasting for various stakeholders, including individual investors, corporations, and governments.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4016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xfrm>
            <a:off x="311700" y="537806"/>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Proposed Solution</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3CA234FC-7A9E-FC23-DF6A-7C085D68132E}"/>
              </a:ext>
            </a:extLst>
          </p:cNvPr>
          <p:cNvSpPr txBox="1"/>
          <p:nvPr/>
        </p:nvSpPr>
        <p:spPr>
          <a:xfrm>
            <a:off x="311700" y="996052"/>
            <a:ext cx="8679051" cy="3371885"/>
          </a:xfrm>
          <a:prstGeom prst="rect">
            <a:avLst/>
          </a:prstGeom>
          <a:noFill/>
        </p:spPr>
        <p:txBody>
          <a:bodyPr wrap="square" rtlCol="0">
            <a:spAutoFit/>
          </a:bodyPr>
          <a:lstStyle/>
          <a:p>
            <a:pPr>
              <a:lnSpc>
                <a:spcPct val="150000"/>
              </a:lnSpc>
              <a:spcBef>
                <a:spcPts val="600"/>
              </a:spcBef>
              <a:spcAft>
                <a:spcPts val="6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To solve the problem of comparing stock prediction techniques, specifically Artificial Neural Networks (ANN) and Support Vector Machines (SVM), the solution involves creating predictive models using historical stock data. Each model should be trained with relevant parameters, followed by a performance comparison. Key components include data preprocessing, model training, testing, and analysis of predictive accuracy and reliability under varying conditions. The goal is to evaluate the strengths and limitations of each technique in predicting stock trends, focusing on factors like performance consistency, error rates, and sensitivity to data noise.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54400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6A9F3CC-AB4B-D6F1-9346-AC2BB94FA663}"/>
              </a:ext>
            </a:extLst>
          </p:cNvPr>
          <p:cNvSpPr txBox="1">
            <a:spLocks/>
          </p:cNvSpPr>
          <p:nvPr/>
        </p:nvSpPr>
        <p:spPr>
          <a:xfrm>
            <a:off x="127040" y="440791"/>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dirty="0">
                <a:solidFill>
                  <a:srgbClr val="002060"/>
                </a:solidFill>
                <a:latin typeface="Times New Roman" panose="02020603050405020304" pitchFamily="18" charset="0"/>
                <a:cs typeface="Times New Roman" panose="02020603050405020304" pitchFamily="18" charset="0"/>
              </a:rPr>
              <a:t>Video of Project Demo</a:t>
            </a:r>
            <a:endParaRPr lang="en-IN" sz="2400" b="1" dirty="0">
              <a:solidFill>
                <a:srgbClr val="002060"/>
              </a:solidFill>
              <a:latin typeface="Times New Roman" panose="02020603050405020304" pitchFamily="18" charset="0"/>
              <a:cs typeface="Times New Roman" panose="02020603050405020304" pitchFamily="18" charset="0"/>
            </a:endParaRPr>
          </a:p>
        </p:txBody>
      </p:sp>
      <p:pic>
        <p:nvPicPr>
          <p:cNvPr id="2" name="video">
            <a:hlinkClick r:id="" action="ppaction://media"/>
            <a:extLst>
              <a:ext uri="{FF2B5EF4-FFF2-40B4-BE49-F238E27FC236}">
                <a16:creationId xmlns:a16="http://schemas.microsoft.com/office/drawing/2014/main" id="{C9DA3036-14D7-4916-1B3D-0A2B4894DCE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7040" y="925401"/>
            <a:ext cx="8885999" cy="3546475"/>
          </a:xfrm>
          <a:prstGeom prst="rect">
            <a:avLst/>
          </a:prstGeom>
        </p:spPr>
      </p:pic>
    </p:spTree>
    <p:extLst>
      <p:ext uri="{BB962C8B-B14F-4D97-AF65-F5344CB8AC3E}">
        <p14:creationId xmlns:p14="http://schemas.microsoft.com/office/powerpoint/2010/main" val="31241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6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xfrm>
            <a:off x="311700" y="511392"/>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Conclusion</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CB3883AC-6274-E091-3840-03F5D893AEA5}"/>
              </a:ext>
            </a:extLst>
          </p:cNvPr>
          <p:cNvSpPr txBox="1"/>
          <p:nvPr/>
        </p:nvSpPr>
        <p:spPr>
          <a:xfrm>
            <a:off x="311700" y="973057"/>
            <a:ext cx="8618448" cy="2308324"/>
          </a:xfrm>
          <a:prstGeom prst="rect">
            <a:avLst/>
          </a:prstGeom>
          <a:noFill/>
        </p:spPr>
        <p:txBody>
          <a:bodyPr wrap="square" rtlCol="0">
            <a:spAutoFit/>
          </a:bodyPr>
          <a:lstStyle/>
          <a:p>
            <a:r>
              <a:rPr lang="en-US" sz="1800" dirty="0">
                <a:latin typeface="Times New Roman" panose="02020603050405020304" pitchFamily="18" charset="0"/>
                <a:ea typeface="Calibri" panose="020F0502020204030204" pitchFamily="34" charset="0"/>
              </a:rPr>
              <a:t>T</a:t>
            </a:r>
            <a:r>
              <a:rPr lang="en-US" sz="1800" dirty="0">
                <a:effectLst/>
                <a:latin typeface="Times New Roman" panose="02020603050405020304" pitchFamily="18" charset="0"/>
                <a:ea typeface="Calibri" panose="020F0502020204030204" pitchFamily="34" charset="0"/>
              </a:rPr>
              <a:t>his project highlights the effectiveness of predictive models like artificial neural networks (ANN) and support vector machines (SVM) in stock market forecasting. Each technique has unique strengths—ANN offers accuracy in predicting trends with low error rates, while SVM handles data variations well, enhancing model reliability. However, limitations such as noise sensitivity in ANN and potential overreactions in SVM emphasize the need for continual refinement. The project underscores the potential for integrating additional data sources and real-time analytics, paving the way for robust, accessible, and adaptable stock prediction tools.</a:t>
            </a:r>
            <a:endParaRPr lang="en-IN" dirty="0"/>
          </a:p>
        </p:txBody>
      </p:sp>
    </p:spTree>
    <p:extLst>
      <p:ext uri="{BB962C8B-B14F-4D97-AF65-F5344CB8AC3E}">
        <p14:creationId xmlns:p14="http://schemas.microsoft.com/office/powerpoint/2010/main" val="21747845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Future Scope</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EA987ECC-B781-6045-328B-B25654AA3FE9}"/>
              </a:ext>
            </a:extLst>
          </p:cNvPr>
          <p:cNvSpPr txBox="1"/>
          <p:nvPr/>
        </p:nvSpPr>
        <p:spPr>
          <a:xfrm>
            <a:off x="162732" y="958488"/>
            <a:ext cx="8818536" cy="3226524"/>
          </a:xfrm>
          <a:prstGeom prst="rect">
            <a:avLst/>
          </a:prstGeom>
          <a:noFill/>
        </p:spPr>
        <p:txBody>
          <a:bodyPr wrap="square" rtlCol="0">
            <a:spAutoFit/>
          </a:bodyPr>
          <a:lstStyle/>
          <a:p>
            <a:pPr marL="742950" lvl="1" indent="-285750">
              <a:lnSpc>
                <a:spcPct val="150000"/>
              </a:lnSpc>
              <a:spcBef>
                <a:spcPts val="600"/>
              </a:spcBef>
              <a:spcAft>
                <a:spcPts val="600"/>
              </a:spcAft>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User Interface and Accessibility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50000"/>
              </a:lnSpc>
              <a:spcBef>
                <a:spcPts val="600"/>
              </a:spcBef>
              <a:spcAft>
                <a:spcPts val="600"/>
              </a:spcAft>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Global Market Expansion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50000"/>
              </a:lnSpc>
              <a:spcBef>
                <a:spcPts val="600"/>
              </a:spcBef>
              <a:spcAft>
                <a:spcPts val="600"/>
              </a:spcAft>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Incorporating Sentiment Analysis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50000"/>
              </a:lnSpc>
              <a:spcBef>
                <a:spcPts val="600"/>
              </a:spcBef>
              <a:spcAft>
                <a:spcPts val="600"/>
              </a:spcAft>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Real-time Data Processing</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50000"/>
              </a:lnSpc>
              <a:spcBef>
                <a:spcPts val="600"/>
              </a:spcBef>
              <a:spcAft>
                <a:spcPts val="600"/>
              </a:spcAft>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Enhanced Prediction Accuracy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Arial" panose="020B0604020202020204" pitchFamily="34" charset="0"/>
              <a:buChar char="•"/>
            </a:pPr>
            <a:endParaRPr lang="en-IN" sz="1800" b="1" dirty="0"/>
          </a:p>
        </p:txBody>
      </p:sp>
    </p:spTree>
    <p:extLst>
      <p:ext uri="{BB962C8B-B14F-4D97-AF65-F5344CB8AC3E}">
        <p14:creationId xmlns:p14="http://schemas.microsoft.com/office/powerpoint/2010/main" val="7051142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7562"/>
            <a:ext cx="2821075" cy="10483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88237828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559A34-456E-49A1-8157-9E3D18BFAD36}">
  <ds:schemaRefs>
    <ds:schemaRef ds:uri="http://purl.org/dc/terms/"/>
    <ds:schemaRef ds:uri="fe56e3b0-34a1-4d6f-a501-a0b2b7006a18"/>
    <ds:schemaRef ds:uri="http://schemas.microsoft.com/office/2006/documentManagement/types"/>
    <ds:schemaRef ds:uri="http://purl.org/dc/elements/1.1/"/>
    <ds:schemaRef ds:uri="http://www.w3.org/XML/1998/namespace"/>
    <ds:schemaRef ds:uri="http://schemas.openxmlformats.org/package/2006/metadata/core-properties"/>
    <ds:schemaRef ds:uri="94eeb56d-118c-48c3-937f-7f05817f7373"/>
    <ds:schemaRef ds:uri="http://purl.org/dc/dcmitype/"/>
    <ds:schemaRef ds:uri="http://schemas.microsoft.com/office/infopath/2007/PartnerControls"/>
    <ds:schemaRef ds:uri="http://schemas.microsoft.com/office/2006/metadata/properties"/>
  </ds:schemaRefs>
</ds:datastoreItem>
</file>

<file path=customXml/itemProps2.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74</TotalTime>
  <Words>476</Words>
  <Application>Microsoft Office PowerPoint</Application>
  <PresentationFormat>On-screen Show (16:9)</PresentationFormat>
  <Paragraphs>39</Paragraphs>
  <Slides>9</Slides>
  <Notes>3</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Symbol</vt:lpstr>
      <vt:lpstr>Times New Roman</vt:lpstr>
      <vt:lpstr>Simple Light</vt:lpstr>
      <vt:lpstr>PowerPoint Presentation</vt:lpstr>
      <vt:lpstr>PowerPoint Presentation</vt:lpstr>
      <vt:lpstr>Abstract</vt:lpstr>
      <vt:lpstr>Problem Statement</vt:lpstr>
      <vt:lpstr>Proposed Solution</vt:lpstr>
      <vt:lpstr>PowerPoint Presentation</vt:lpstr>
      <vt:lpstr>Conclusion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Amresh T</cp:lastModifiedBy>
  <cp:revision>9</cp:revision>
  <dcterms:modified xsi:type="dcterms:W3CDTF">2024-11-09T16:17:29Z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